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306" r:id="rId7"/>
    <p:sldId id="264" r:id="rId8"/>
    <p:sldId id="260" r:id="rId9"/>
    <p:sldId id="303" r:id="rId10"/>
    <p:sldId id="308" r:id="rId11"/>
    <p:sldId id="261" r:id="rId12"/>
    <p:sldId id="320" r:id="rId13"/>
    <p:sldId id="314" r:id="rId14"/>
    <p:sldId id="321" r:id="rId15"/>
    <p:sldId id="319" r:id="rId16"/>
    <p:sldId id="317" r:id="rId17"/>
    <p:sldId id="316" r:id="rId18"/>
    <p:sldId id="318" r:id="rId19"/>
    <p:sldId id="26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B2AE4-8A64-F140-97C7-835D1A8E34A4}" v="86" dt="2022-03-22T14:57:5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0" autoAdjust="0"/>
    <p:restoredTop sz="94672"/>
  </p:normalViewPr>
  <p:slideViewPr>
    <p:cSldViewPr snapToGrid="0">
      <p:cViewPr varScale="1">
        <p:scale>
          <a:sx n="110" d="100"/>
          <a:sy n="110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E213-E3AD-4230-9BC7-881BD2E10D07}" type="datetimeFigureOut">
              <a:rPr lang="fr-FR" smtClean="0"/>
              <a:pPr/>
              <a:t>05/04/2022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70BC-66AA-4581-8A31-5CCA3F6A5B6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88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Dr </a:t>
            </a:r>
            <a:r>
              <a:rPr lang="fr-FR"/>
              <a:t>LOTS Robert</a:t>
            </a:r>
          </a:p>
          <a:p>
            <a:r>
              <a:rPr lang="fr-FR"/>
              <a:t>Médecin </a:t>
            </a:r>
            <a:r>
              <a:rPr lang="fr-FR" dirty="0"/>
              <a:t>au comité régional </a:t>
            </a:r>
            <a:r>
              <a:rPr lang="fr-FR" dirty="0" err="1"/>
              <a:t>FFRandonnée</a:t>
            </a:r>
            <a:r>
              <a:rPr lang="fr-FR" dirty="0"/>
              <a:t> Sud PACA.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2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Malade perte de lucidité, perte de force, diminution d’endurance, en cas de difficultés moins de chance d’y pallier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7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textile technique synthétique ou naturel, 2 importante de couche d’air emprisonnée 3 peu rentre mais </a:t>
            </a:r>
            <a:r>
              <a:rPr lang="fr-FR"/>
              <a:t>sortir possible.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0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Imprévus, exemple en Corse. Eau refroidi 25 fois plus que l’air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3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l’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intérieur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tronc où se situent 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viscères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thoraciques et abdominaux, la température demeure constante 37°C (homéostasie) avec des variations physiologiques de l’ordre de 1°C.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parle d’hypothermie quand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température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centrale du corps baisse en dessous de 35°C ; à l’inverse, on parle d’hyperthermie, lorsqu’elle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dépasse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39°C.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cellules sensorielles cutanées activées au froid sont plus nombreuses au visage et à la nuque. Au centre du crane sous le cerveau au niveau de l’hypothalamus les variations sont perçues au degré près.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36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Couché sur le sol ce n’est plus 1%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1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Effet métabolique, activité musculaire 75% chaleur 25 % déplacement, le soleil le feux de bois . Boissons chaudes et  pièces chaude.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98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Rétrécissement des vaisseaux limite les échanges, l’horripilation est négligeable mais indique la nécessité de se réchauffer</a:t>
            </a:r>
          </a:p>
          <a:p>
            <a:r>
              <a:rPr lang="fr-FR" dirty="0"/>
              <a:t>Le frisson il peut devenir irrépressible. Noyade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55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sportif, présume de ses capacité, ne veut pas rater l’activité, dopé aux endorphine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Engelures : superficiel, gelures +/- profondes infection séquelles amputation/ Hypothermie &lt;35°, signes alerte/ CAT isoler/retirer/réchauffer.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0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réserves glycogène graisse. // hydratation 1,5 l pour une journée de ski // 2/3 index glycémique faible, 1/3 fort.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70BC-66AA-4581-8A31-5CCA3F6A5B6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5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peint&#10;&#10;Description générée automatiquement">
            <a:extLst>
              <a:ext uri="{FF2B5EF4-FFF2-40B4-BE49-F238E27FC236}">
                <a16:creationId xmlns:a16="http://schemas.microsoft.com/office/drawing/2014/main" id="{312838C8-0B0D-4FB4-878C-10302EBFD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49CD75-722A-4E22-9BC5-DF58ACA92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563" y="1260618"/>
            <a:ext cx="5273965" cy="15033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35C5F1-A4CA-4D70-AAF4-BE5A066C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563" y="3717276"/>
            <a:ext cx="5375564" cy="9607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DINOT-Bold" panose="020B08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291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4520864-2A0A-4BAA-935E-B25EF9D68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7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225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EA4C6B4-907A-4602-B402-E3FACC206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64269B6-F31A-49CF-B30A-FD8063DDE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2113" y="4386190"/>
            <a:ext cx="3951287" cy="5635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663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7F1AEA-0483-4DF4-99C5-924DCD8FE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FAEB0C0-1E26-4C95-8547-7617F47A24CA}"/>
              </a:ext>
            </a:extLst>
          </p:cNvPr>
          <p:cNvSpPr txBox="1">
            <a:spLocks/>
          </p:cNvSpPr>
          <p:nvPr userDrawn="1"/>
        </p:nvSpPr>
        <p:spPr>
          <a:xfrm>
            <a:off x="5825837" y="1681308"/>
            <a:ext cx="4468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DINOT-Bold" panose="020B0804020101020102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EA05CDF-2AD6-4397-A800-DB88D3190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619" y="951310"/>
            <a:ext cx="4129088" cy="682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A37C1C0-AA26-4BED-A7CE-C877F6D38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5505" y="1870415"/>
            <a:ext cx="4129087" cy="6096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7AACA2C3-B74E-47CF-AC00-6C3157CCD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5504" y="2704719"/>
            <a:ext cx="4129088" cy="5540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2CBFEB7-07B6-40BE-8404-4C745F2C4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505" y="3523288"/>
            <a:ext cx="4129087" cy="554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4085687-9519-4047-A589-3925876DA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504" y="4401446"/>
            <a:ext cx="4129087" cy="554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4B1F1465-4319-425E-9F03-8EA23E81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76" y="5246954"/>
            <a:ext cx="4129087" cy="633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32">
            <a:extLst>
              <a:ext uri="{FF2B5EF4-FFF2-40B4-BE49-F238E27FC236}">
                <a16:creationId xmlns:a16="http://schemas.microsoft.com/office/drawing/2014/main" id="{FF490846-1CA3-4DF8-BB1C-164BCFE98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6389" y="6085448"/>
            <a:ext cx="4139974" cy="633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79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C179B1-5566-428D-8F71-6E2DD3603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FAEB0C0-1E26-4C95-8547-7617F47A24CA}"/>
              </a:ext>
            </a:extLst>
          </p:cNvPr>
          <p:cNvSpPr txBox="1">
            <a:spLocks/>
          </p:cNvSpPr>
          <p:nvPr userDrawn="1"/>
        </p:nvSpPr>
        <p:spPr>
          <a:xfrm>
            <a:off x="5825837" y="1681308"/>
            <a:ext cx="4468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DINOT-Bold" panose="020B0804020101020102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EA05CDF-2AD6-4397-A800-DB88D3190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619" y="951310"/>
            <a:ext cx="4129088" cy="682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A37C1C0-AA26-4BED-A7CE-C877F6D38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5505" y="1870415"/>
            <a:ext cx="4129087" cy="6096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7AACA2C3-B74E-47CF-AC00-6C3157CCD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5504" y="2704719"/>
            <a:ext cx="4129088" cy="5540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2CBFEB7-07B6-40BE-8404-4C745F2C49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505" y="3523288"/>
            <a:ext cx="4129087" cy="554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4085687-9519-4047-A589-3925876DA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504" y="4401446"/>
            <a:ext cx="4129087" cy="554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4B1F1465-4319-425E-9F03-8EA23E81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7276" y="5246954"/>
            <a:ext cx="4129087" cy="633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32">
            <a:extLst>
              <a:ext uri="{FF2B5EF4-FFF2-40B4-BE49-F238E27FC236}">
                <a16:creationId xmlns:a16="http://schemas.microsoft.com/office/drawing/2014/main" id="{FF490846-1CA3-4DF8-BB1C-164BCFE98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6389" y="6085448"/>
            <a:ext cx="4139974" cy="633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00000"/>
                </a:solidFill>
                <a:latin typeface="DINOT-Bold" panose="020B0804020101020102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113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076CAAA-FC1D-4116-8B1B-72B3D988E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56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CFCFAD-5F6A-443B-AA04-3CE6FB2D7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798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BC2840-1606-4FF9-B658-4EDDD4729C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63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8A78A8D-38FD-4B36-9EF2-CA4FFAD26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448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E5FBB4D-C131-4B4F-8EB9-F27D96ED3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7217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3DA9969-2312-4495-A558-D92731A2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E07B4-22A5-48FD-9995-4C77EFC9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6838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DINOT" panose="020B0504020101020102" pitchFamily="34" charset="0"/>
              </a:defRPr>
            </a:lvl2pPr>
            <a:lvl3pPr>
              <a:defRPr>
                <a:solidFill>
                  <a:schemeClr val="tx1"/>
                </a:solidFill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29E64-225C-498C-BF1E-C6428AFB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7" y="1765384"/>
            <a:ext cx="5181600" cy="435133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DINOT" panose="020B0504020101020102" pitchFamily="34" charset="0"/>
              </a:defRPr>
            </a:lvl1pPr>
            <a:lvl2pPr>
              <a:defRPr>
                <a:solidFill>
                  <a:srgbClr val="002060"/>
                </a:solidFill>
                <a:latin typeface="DINOT" panose="020B0504020101020102" pitchFamily="34" charset="0"/>
              </a:defRPr>
            </a:lvl2pPr>
            <a:lvl3pPr>
              <a:defRPr>
                <a:latin typeface="DINOT" panose="020B0504020101020102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282F3-AC6C-458C-9C92-9E318BAE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3056" y="6314456"/>
            <a:ext cx="2743200" cy="365125"/>
          </a:xfrm>
        </p:spPr>
        <p:txBody>
          <a:bodyPr/>
          <a:lstStyle>
            <a:lvl1pPr>
              <a:defRPr lang="fr-FR" sz="1050" kern="1200" dirty="0" smtClean="0">
                <a:solidFill>
                  <a:srgbClr val="002060"/>
                </a:solidFill>
                <a:latin typeface="DINOT-Bold" panose="020B0804020101020102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630441-8AF0-4514-AD87-78AE371FF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136525"/>
            <a:ext cx="9124834" cy="1205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8F27B-4AA3-46E4-81C8-C35AEF01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7628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OT-Bold" panose="020B0804020101020102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783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82C213-9ABA-4FE0-AD5B-47896504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9A5FA4-55D1-4771-915D-DC1CB81B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2A6296-9449-4866-AEDF-94CE0BA4E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E21B8F-9892-40C6-95B6-0BFDFB5AB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03C81A-BDE6-4BE8-BA55-7130D51C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CEE4-5380-4173-B300-4CDBE271A5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09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1" r:id="rId3"/>
    <p:sldLayoutId id="2147483652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391563" y="1734207"/>
            <a:ext cx="5273965" cy="1324304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Activités sportives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milieu froid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NordicWalkin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’ Puy Saint Vincent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25, 26 et 27 mars 2022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5637459"/>
            <a:ext cx="5003800" cy="1371354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72C8E4-3717-48C3-978E-D9C5CD6B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0" y="5920194"/>
            <a:ext cx="2235200" cy="9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963E51-D951-4E94-8F08-5ACB0A85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6B850-9489-4137-82F0-9A14EBF2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854749" y="78830"/>
            <a:ext cx="6320778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Effets néfastes du froid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79D6B-3404-5947-A0AC-8F7F983E796A}"/>
              </a:ext>
            </a:extLst>
          </p:cNvPr>
          <p:cNvSpPr/>
          <p:nvPr/>
        </p:nvSpPr>
        <p:spPr>
          <a:xfrm>
            <a:off x="2703412" y="1772748"/>
            <a:ext cx="62829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Engelures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Gelures</a:t>
            </a:r>
          </a:p>
          <a:p>
            <a:pPr algn="ctr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Hypothermie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Température centrale &lt; 35°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Signes d’alertes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1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7</a:t>
            </a:r>
            <a:endParaRPr lang="fr-FR" dirty="0"/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3222376" y="267357"/>
            <a:ext cx="7119810" cy="95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récautions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vestimentaires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B0804020101020102" pitchFamily="34" charset="0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BB498D-4417-4019-9C99-DCFABE582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800185" y="5801623"/>
            <a:ext cx="2271984" cy="1035618"/>
          </a:xfrm>
          <a:prstGeom prst="rect">
            <a:avLst/>
          </a:prstGeom>
        </p:spPr>
      </p:pic>
      <p:sp>
        <p:nvSpPr>
          <p:cNvPr id="8" name="Sous-titre 9"/>
          <p:cNvSpPr txBox="1">
            <a:spLocks/>
          </p:cNvSpPr>
          <p:nvPr/>
        </p:nvSpPr>
        <p:spPr>
          <a:xfrm>
            <a:off x="1072056" y="1376097"/>
            <a:ext cx="10914992" cy="4575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Les classiques « 3 couches 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Couche 1 : au plus près du corps,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isoler et évacuer la sueur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Couche 2 : couche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gardant la chaleur (polaire, duvet) évacue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sueur.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Couche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couche isolante du vent, de l’eau, mais évacuant l’humidité.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Les pertes sont maximales au niveau des extrémités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découvertes: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Mains, pieds, cuir chevelu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&gt; Gants, chaussettes, bonnet, cagoule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414" y="5839476"/>
            <a:ext cx="3503886" cy="96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6</a:t>
            </a:r>
            <a:endParaRPr lang="fr-FR" dirty="0"/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3212808" y="283123"/>
            <a:ext cx="6435689" cy="95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récautions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alimentaires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B0804020101020102" pitchFamily="34" charset="0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BB498D-4417-4019-9C99-DCFABE58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91775"/>
            <a:ext cx="2421064" cy="1103572"/>
          </a:xfrm>
          <a:prstGeom prst="rect">
            <a:avLst/>
          </a:prstGeom>
        </p:spPr>
      </p:pic>
      <p:sp>
        <p:nvSpPr>
          <p:cNvPr id="8" name="Sous-titre 9"/>
          <p:cNvSpPr txBox="1">
            <a:spLocks/>
          </p:cNvSpPr>
          <p:nvPr/>
        </p:nvSpPr>
        <p:spPr>
          <a:xfrm>
            <a:off x="1384697" y="1644111"/>
            <a:ext cx="10218723" cy="4204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fr-FR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besoins sont plus importants pour l’activité physique et la production de chaleur.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Les jours précédents et surtout la veille :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Sucres lents, matières grasses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Pendant :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Légers petits et caloriques, peu gras, manger régulièrement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Après :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Chauds/</a:t>
            </a:r>
            <a:r>
              <a:rPr kumimoji="0" lang="fr-FR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proteïnés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/féculents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34572"/>
            <a:ext cx="3733800" cy="1023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963E51-D951-4E94-8F08-5ACB0A85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6B850-9489-4137-82F0-9A14EBF2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89469" y="78826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Précautions selon sa forme 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79D6B-3404-5947-A0AC-8F7F983E796A}"/>
              </a:ext>
            </a:extLst>
          </p:cNvPr>
          <p:cNvSpPr/>
          <p:nvPr/>
        </p:nvSpPr>
        <p:spPr>
          <a:xfrm>
            <a:off x="2038350" y="1886256"/>
            <a:ext cx="8782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2D72D4-AB9E-CA4F-B7C4-92D8971455CA}"/>
              </a:ext>
            </a:extLst>
          </p:cNvPr>
          <p:cNvSpPr txBox="1"/>
          <p:nvPr/>
        </p:nvSpPr>
        <p:spPr>
          <a:xfrm>
            <a:off x="1816574" y="2005146"/>
            <a:ext cx="996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Nous ne sommes pas toujours au sommet de nos possibilités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5EF7F-C551-7343-95FB-FC5011C1CE81}"/>
              </a:ext>
            </a:extLst>
          </p:cNvPr>
          <p:cNvSpPr txBox="1"/>
          <p:nvPr/>
        </p:nvSpPr>
        <p:spPr>
          <a:xfrm>
            <a:off x="1820606" y="3081311"/>
            <a:ext cx="907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Souffrant, fiévreux, convalescent : remettons à plus tard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61BA34-18B3-1145-A89E-FBE2F9D29C7D}"/>
              </a:ext>
            </a:extLst>
          </p:cNvPr>
          <p:cNvSpPr txBox="1"/>
          <p:nvPr/>
        </p:nvSpPr>
        <p:spPr>
          <a:xfrm>
            <a:off x="1846486" y="4205427"/>
            <a:ext cx="964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plaisir ne sera pas complet et nous aggraverons notre état de santé ou pire</a:t>
            </a:r>
          </a:p>
        </p:txBody>
      </p:sp>
    </p:spTree>
    <p:extLst>
      <p:ext uri="{BB962C8B-B14F-4D97-AF65-F5344CB8AC3E}">
        <p14:creationId xmlns:p14="http://schemas.microsoft.com/office/powerpoint/2010/main" val="41335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362038" y="-95249"/>
            <a:ext cx="10382323" cy="952481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Précautions diverses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2BB498D-4417-4019-9C99-DCFABE582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909914" y="1192846"/>
            <a:ext cx="8645237" cy="457582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 sa sortie</a:t>
            </a:r>
          </a:p>
          <a:p>
            <a:pPr algn="l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la météo :</a:t>
            </a:r>
          </a:p>
          <a:p>
            <a:pPr algn="l"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Consulter plusieurs sites</a:t>
            </a:r>
          </a:p>
          <a:p>
            <a:pPr algn="l"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Affichages (Office de Tourisme/ mairie…)</a:t>
            </a:r>
          </a:p>
          <a:p>
            <a:pPr algn="l"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Demander aux locaux (guides, OT, anciens…)</a:t>
            </a:r>
          </a:p>
          <a:p>
            <a:pPr algn="l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Prévoir un plan de sécurité :</a:t>
            </a:r>
          </a:p>
          <a:p>
            <a:pPr algn="l"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Refuge, abri, moyens de communication, </a:t>
            </a:r>
          </a:p>
          <a:p>
            <a:pPr algn="l"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Renseigner les proches sur son parcours et ses horaires</a:t>
            </a:r>
          </a:p>
          <a:p>
            <a:pPr algn="l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au chauffage et mauvaise combustion CO</a:t>
            </a:r>
          </a:p>
          <a:p>
            <a:pPr algn="l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aux jeunes enfants (bougent moins, moins de muscles)</a:t>
            </a:r>
          </a:p>
          <a:p>
            <a:pPr algn="l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5114529" y="241181"/>
            <a:ext cx="1916000" cy="95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vous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BB498D-4417-4019-9C99-DCFABE582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8" name="Sous-titre 9"/>
          <p:cNvSpPr txBox="1">
            <a:spLocks/>
          </p:cNvSpPr>
          <p:nvPr/>
        </p:nvSpPr>
        <p:spPr>
          <a:xfrm>
            <a:off x="1693760" y="1987681"/>
            <a:ext cx="8645237" cy="26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800" dirty="0">
              <a:solidFill>
                <a:srgbClr val="C00000"/>
              </a:solidFill>
              <a:latin typeface="DINOT" panose="020B0504020101020102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Avez-vous des questions ?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Merci de votre attention 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DAF5E1-498E-4CDA-962E-71051068DF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7D456B-B1E8-4F08-BF35-62A4D09C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46" y="5235966"/>
            <a:ext cx="9011908" cy="10097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356A6B-EDA6-4669-8E81-0CC7836C428E}"/>
              </a:ext>
            </a:extLst>
          </p:cNvPr>
          <p:cNvSpPr txBox="1"/>
          <p:nvPr/>
        </p:nvSpPr>
        <p:spPr>
          <a:xfrm>
            <a:off x="4384772" y="4327296"/>
            <a:ext cx="34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paca@ffrandonnee.fr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C70416-66CE-414E-A1F0-E620E331E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4628729" y="504967"/>
            <a:ext cx="2934542" cy="13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58A80C-51B4-4A40-BFC5-BC51FFA19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Pourquoi ces informations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42E87-49F2-4564-96FD-9FA78F7D4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5505" y="1870415"/>
            <a:ext cx="4945764" cy="609600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Physiologie de la Thermorégulation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D86555-5CC1-472F-B143-BCD6011EAF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Effets néfastes du froid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577B19-CEE6-4978-B7DE-B7E33E45F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Précautions vestimentaires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C51AB6-0C71-49F7-B948-C5DAD83FF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Précautions alimentaires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3836D5C-5D27-42C1-95CA-E75CD5530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Précautions selon sa forme du moment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437499A-15AD-4138-BF57-3C5688FCA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Précautions diverses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14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0A3089-7099-4656-A479-28BEEB08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2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5CE662-364B-4040-8E62-77BA72446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272C8E4-3717-48C3-978E-D9C5CD6B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C6E3A4-0FC0-4829-B0EF-91ED36D89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80" y="81528"/>
            <a:ext cx="9124834" cy="1205079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248892" y="0"/>
            <a:ext cx="7045992" cy="1325563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ces informations ?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1587775" y="1998390"/>
            <a:ext cx="10126004" cy="3078107"/>
          </a:xfrm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 que volontairement ou accidentellement, nous pouvons marcher dans des conditions froides</a:t>
            </a:r>
          </a:p>
          <a:p>
            <a:pPr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 milieu aérien, au-dessous de 5° Celsius, il y a un risque. 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Dans l’eau, au-dessous de 15° Celsius</a:t>
            </a:r>
          </a:p>
        </p:txBody>
      </p:sp>
      <p:pic>
        <p:nvPicPr>
          <p:cNvPr id="18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7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5C0994-5C2F-4827-845B-503FF652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4BD44-3D55-40A1-BBDC-DAF8BD4E3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38405" y="5563309"/>
            <a:ext cx="2421064" cy="1103572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325497" y="63064"/>
            <a:ext cx="9174337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Physiologie de la Thermorégulation </a:t>
            </a:r>
          </a:p>
        </p:txBody>
      </p:sp>
      <p:pic>
        <p:nvPicPr>
          <p:cNvPr id="10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21CBA4-B04E-A14D-8A4B-58456F8CB2D9}"/>
              </a:ext>
            </a:extLst>
          </p:cNvPr>
          <p:cNvSpPr txBox="1"/>
          <p:nvPr/>
        </p:nvSpPr>
        <p:spPr>
          <a:xfrm>
            <a:off x="1520706" y="1615168"/>
            <a:ext cx="103092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Pour fonctionner correctement nos cellules doivent être à 37°C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Notre organisme gère cela :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Grâce à des informations superficielles et centrales</a:t>
            </a:r>
          </a:p>
          <a:p>
            <a:pPr marL="514350" indent="-514350">
              <a:buFont typeface="Wingdings" pitchFamily="2" charset="2"/>
              <a:buChar char="§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En déclenchant la production de chaleur (thermogénèse) ou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En évacuant la chaleur (thermolyse)</a:t>
            </a:r>
          </a:p>
        </p:txBody>
      </p:sp>
    </p:spTree>
    <p:extLst>
      <p:ext uri="{BB962C8B-B14F-4D97-AF65-F5344CB8AC3E}">
        <p14:creationId xmlns:p14="http://schemas.microsoft.com/office/powerpoint/2010/main" val="1036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2F71CE-18A5-42AC-B313-3ED9D4D5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A521AF-6B88-4033-A430-56BC8414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879502" y="78830"/>
            <a:ext cx="4050544" cy="1325563"/>
          </a:xfrm>
        </p:spPr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La Thermolyse</a:t>
            </a:r>
          </a:p>
        </p:txBody>
      </p:sp>
      <p:pic>
        <p:nvPicPr>
          <p:cNvPr id="11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pic>
        <p:nvPicPr>
          <p:cNvPr id="1025" name="Picture 1" descr="page2image40005616">
            <a:extLst>
              <a:ext uri="{FF2B5EF4-FFF2-40B4-BE49-F238E27FC236}">
                <a16:creationId xmlns:a16="http://schemas.microsoft.com/office/drawing/2014/main" id="{C542B827-C77D-9C44-B842-3C088A1AC2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1480019"/>
            <a:ext cx="5640767" cy="41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8C3B6B3-84DE-F047-AA44-9A4419B10013}"/>
              </a:ext>
            </a:extLst>
          </p:cNvPr>
          <p:cNvSpPr txBox="1"/>
          <p:nvPr/>
        </p:nvSpPr>
        <p:spPr>
          <a:xfrm>
            <a:off x="8253286" y="2025306"/>
            <a:ext cx="2981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Effet </a:t>
            </a:r>
            <a:r>
              <a:rPr lang="fr-F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Windschill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414954-5A4D-FC44-AC95-F11D6160F796}"/>
              </a:ext>
            </a:extLst>
          </p:cNvPr>
          <p:cNvSpPr txBox="1"/>
          <p:nvPr/>
        </p:nvSpPr>
        <p:spPr>
          <a:xfrm>
            <a:off x="7829694" y="2955144"/>
            <a:ext cx="37579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Température ressentie en fonction de la température extérieure et de la vitesse du vent</a:t>
            </a:r>
          </a:p>
        </p:txBody>
      </p:sp>
    </p:spTree>
    <p:extLst>
      <p:ext uri="{BB962C8B-B14F-4D97-AF65-F5344CB8AC3E}">
        <p14:creationId xmlns:p14="http://schemas.microsoft.com/office/powerpoint/2010/main" val="33142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436A90-F54B-428D-B387-66114D2D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5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FDCAAE-D2E2-494C-B420-FDAC5156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17357" y="78830"/>
            <a:ext cx="5926640" cy="1325563"/>
          </a:xfrm>
        </p:spPr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La régulation thermique</a:t>
            </a:r>
          </a:p>
        </p:txBody>
      </p:sp>
      <p:pic>
        <p:nvPicPr>
          <p:cNvPr id="8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D90483-DDF9-E042-BE9E-C832AF2AEB70}"/>
              </a:ext>
            </a:extLst>
          </p:cNvPr>
          <p:cNvSpPr txBox="1"/>
          <p:nvPr/>
        </p:nvSpPr>
        <p:spPr>
          <a:xfrm>
            <a:off x="2163245" y="1706352"/>
            <a:ext cx="7453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Gains de chaleur 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Thermogénèse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Activité physique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Rayonnement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Interventions extérieures</a:t>
            </a:r>
          </a:p>
        </p:txBody>
      </p:sp>
    </p:spTree>
    <p:extLst>
      <p:ext uri="{BB962C8B-B14F-4D97-AF65-F5344CB8AC3E}">
        <p14:creationId xmlns:p14="http://schemas.microsoft.com/office/powerpoint/2010/main" val="40851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436A90-F54B-428D-B387-66114D2D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5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FDCAAE-D2E2-494C-B420-FDAC5156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12863" y="63057"/>
            <a:ext cx="6904102" cy="1325563"/>
          </a:xfrm>
        </p:spPr>
        <p:txBody>
          <a:bodyPr/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La régulation thermique</a:t>
            </a:r>
          </a:p>
        </p:txBody>
      </p:sp>
      <p:pic>
        <p:nvPicPr>
          <p:cNvPr id="8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D90483-DDF9-E042-BE9E-C832AF2AEB70}"/>
              </a:ext>
            </a:extLst>
          </p:cNvPr>
          <p:cNvSpPr txBox="1"/>
          <p:nvPr/>
        </p:nvSpPr>
        <p:spPr>
          <a:xfrm>
            <a:off x="2006370" y="1950886"/>
            <a:ext cx="76460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corps s’adapte au froid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vasoconstriction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L’horripilation 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Le frisson</a:t>
            </a:r>
          </a:p>
        </p:txBody>
      </p:sp>
    </p:spTree>
    <p:extLst>
      <p:ext uri="{BB962C8B-B14F-4D97-AF65-F5344CB8AC3E}">
        <p14:creationId xmlns:p14="http://schemas.microsoft.com/office/powerpoint/2010/main" val="5174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963E51-D951-4E94-8F08-5ACB0A85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6B850-9489-4137-82F0-9A14EBF2B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10117087" y="5961839"/>
            <a:ext cx="1955081" cy="89116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81049" y="78830"/>
            <a:ext cx="7788166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effets néfastes du froid :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seuils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144" y="5989186"/>
            <a:ext cx="3015155" cy="826340"/>
          </a:xfrm>
          <a:prstGeom prst="rect">
            <a:avLst/>
          </a:prstGeom>
          <a:noFill/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3C4516-1DF7-D041-9073-4764226CA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2700"/>
              </p:ext>
            </p:extLst>
          </p:nvPr>
        </p:nvGraphicFramePr>
        <p:xfrm>
          <a:off x="1815672" y="1433375"/>
          <a:ext cx="8636710" cy="4572000"/>
        </p:xfrm>
        <a:graphic>
          <a:graphicData uri="http://schemas.openxmlformats.org/drawingml/2006/table">
            <a:tbl>
              <a:tblPr/>
              <a:tblGrid>
                <a:gridCol w="4318355">
                  <a:extLst>
                    <a:ext uri="{9D8B030D-6E8A-4147-A177-3AD203B41FA5}">
                      <a16:colId xmlns:a16="http://schemas.microsoft.com/office/drawing/2014/main" val="280396503"/>
                    </a:ext>
                  </a:extLst>
                </a:gridCol>
                <a:gridCol w="4318355">
                  <a:extLst>
                    <a:ext uri="{9D8B030D-6E8A-4147-A177-3AD203B41FA5}">
                      <a16:colId xmlns:a16="http://schemas.microsoft.com/office/drawing/2014/main" val="637999482"/>
                    </a:ext>
                  </a:extLst>
                </a:gridCol>
              </a:tblGrid>
              <a:tr h="338150">
                <a:tc gridSpan="2"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Seuils approximatifs de danger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681788"/>
                  </a:ext>
                </a:extLst>
              </a:tr>
              <a:tr h="338150">
                <a:tc>
                  <a:txBody>
                    <a:bodyPr/>
                    <a:lstStyle/>
                    <a:p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 équivalente (en °C)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Effets de la froideur du 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3619"/>
                  </a:ext>
                </a:extLst>
              </a:tr>
              <a:tr h="33815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-1°C et plus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Frais. Faiblement inconfortable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731458"/>
                  </a:ext>
                </a:extLst>
              </a:tr>
              <a:tr h="33815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 à -1°C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Froid. Inconfortable.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805587"/>
                  </a:ext>
                </a:extLst>
              </a:tr>
              <a:tr h="338150">
                <a:tc>
                  <a:txBody>
                    <a:bodyPr/>
                    <a:lstStyle/>
                    <a:p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 à -10°C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froid.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70741"/>
                  </a:ext>
                </a:extLst>
              </a:tr>
              <a:tr h="845374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 à -18°C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1. Froid cinglant. Danger faible : risque de gelure grave en cas d'exposition prolongée (1h).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62942"/>
                  </a:ext>
                </a:extLst>
              </a:tr>
              <a:tr h="591762">
                <a:tc>
                  <a:txBody>
                    <a:bodyPr/>
                    <a:lstStyle/>
                    <a:p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 à -29°C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2. Froid intense. Danger considérable : gelure grave possible en 10 minutes.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877838"/>
                  </a:ext>
                </a:extLst>
              </a:tr>
              <a:tr h="845374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-En dessous de -50°C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3. Froid extrême. Danger très important : gelure grave possible en moins de 2 minutes.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3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4</a:t>
            </a:r>
            <a:endParaRPr lang="fr-FR" dirty="0"/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3616509" y="251592"/>
            <a:ext cx="6993686" cy="95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ffets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néfastes du froid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B0804020101020102" pitchFamily="34" charset="0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BB498D-4417-4019-9C99-DCFABE58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9651105" y="5576009"/>
            <a:ext cx="2421064" cy="1103572"/>
          </a:xfrm>
          <a:prstGeom prst="rect">
            <a:avLst/>
          </a:prstGeom>
        </p:spPr>
      </p:pic>
      <p:sp>
        <p:nvSpPr>
          <p:cNvPr id="8" name="Sous-titre 9"/>
          <p:cNvSpPr txBox="1">
            <a:spLocks/>
          </p:cNvSpPr>
          <p:nvPr/>
        </p:nvSpPr>
        <p:spPr>
          <a:xfrm>
            <a:off x="1841898" y="1707173"/>
            <a:ext cx="8391238" cy="4078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Personnes à risque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Personnes âgées, nouveau-nés et nourrissons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Enfants et jeunes adolescents &lt;18 ans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malades chroniques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Femmes enceintes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Situations à risque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Alcool, médicaments, drogues, jeûne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le sportif</a:t>
            </a:r>
          </a:p>
        </p:txBody>
      </p:sp>
      <p:pic>
        <p:nvPicPr>
          <p:cNvPr id="9" name="Picture 2" descr="C:\Users\Carnevalé Julia\Downloads\25-26-27-mars-Nordicwalkin-Puy-st-vincen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5618806"/>
            <a:ext cx="3733800" cy="102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8EA8014FDA044B6DF4ECDD84298E8" ma:contentTypeVersion="15" ma:contentTypeDescription="Crée un document." ma:contentTypeScope="" ma:versionID="86d54a880123de7ddb9eac46779b8c02">
  <xsd:schema xmlns:xsd="http://www.w3.org/2001/XMLSchema" xmlns:xs="http://www.w3.org/2001/XMLSchema" xmlns:p="http://schemas.microsoft.com/office/2006/metadata/properties" xmlns:ns2="7284c424-70be-4cef-b54a-226f53fe9a8a" xmlns:ns3="ee556c68-193e-4020-9b9b-d8d81211d468" xmlns:ns4="21000200-5248-4fbb-89b9-3f3ccbae2d29" targetNamespace="http://schemas.microsoft.com/office/2006/metadata/properties" ma:root="true" ma:fieldsID="cd2d420c522c329aa9f8c3562ab9c602" ns2:_="" ns3:_="" ns4:_="">
    <xsd:import namespace="7284c424-70be-4cef-b54a-226f53fe9a8a"/>
    <xsd:import namespace="ee556c68-193e-4020-9b9b-d8d81211d468"/>
    <xsd:import namespace="21000200-5248-4fbb-89b9-3f3ccbae2d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4c424-70be-4cef-b54a-226f53fe9a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56c68-193e-4020-9b9b-d8d81211d46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00200-5248-4fbb-89b9-3f3ccbae2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42E309-EC8E-4298-BDD1-6F51993DE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4c424-70be-4cef-b54a-226f53fe9a8a"/>
    <ds:schemaRef ds:uri="ee556c68-193e-4020-9b9b-d8d81211d468"/>
    <ds:schemaRef ds:uri="21000200-5248-4fbb-89b9-3f3ccbae2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DB6443-5B87-420A-8B6E-C0884DDD1BF8}">
  <ds:schemaRefs>
    <ds:schemaRef ds:uri="21000200-5248-4fbb-89b9-3f3ccbae2d29"/>
    <ds:schemaRef ds:uri="7284c424-70be-4cef-b54a-226f53fe9a8a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e556c68-193e-4020-9b9b-d8d81211d46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72B339-F8DC-4E7C-8A90-9D56DEA93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925</Words>
  <Application>Microsoft Office PowerPoint</Application>
  <PresentationFormat>Grand écran</PresentationFormat>
  <Paragraphs>158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DINOT</vt:lpstr>
      <vt:lpstr>DINOT-Bold</vt:lpstr>
      <vt:lpstr>Wingdings</vt:lpstr>
      <vt:lpstr>Thème Office</vt:lpstr>
      <vt:lpstr>Activités sportives en milieu froid</vt:lpstr>
      <vt:lpstr>Présentation PowerPoint</vt:lpstr>
      <vt:lpstr>Pourquoi ces informations ?</vt:lpstr>
      <vt:lpstr>Physiologie de la Thermorégulation </vt:lpstr>
      <vt:lpstr>La Thermolyse</vt:lpstr>
      <vt:lpstr>La régulation thermique</vt:lpstr>
      <vt:lpstr>La régulation thermique</vt:lpstr>
      <vt:lpstr>Les effets néfastes du froid : les seuils</vt:lpstr>
      <vt:lpstr>Présentation PowerPoint</vt:lpstr>
      <vt:lpstr>Effets néfastes du froid</vt:lpstr>
      <vt:lpstr>Présentation PowerPoint</vt:lpstr>
      <vt:lpstr>Présentation PowerPoint</vt:lpstr>
      <vt:lpstr>Précautions selon sa forme </vt:lpstr>
      <vt:lpstr>Précautions diverses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Lefebvre</dc:creator>
  <cp:lastModifiedBy>Idalina SALVADO</cp:lastModifiedBy>
  <cp:revision>111</cp:revision>
  <dcterms:created xsi:type="dcterms:W3CDTF">2022-02-01T10:30:52Z</dcterms:created>
  <dcterms:modified xsi:type="dcterms:W3CDTF">2022-04-05T08:48:15Z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0x0101008B28EA8014FDA044B6DF4ECDD84298E8</vt:lpwstr>
  </property>
</Properties>
</file>