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60" r:id="rId3"/>
    <p:sldId id="322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9D6E22-2BAA-47A9-BA52-405ACDF087D0}" v="1" dt="2026-04-03T14:03:44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CLAVIER" userId="d39ce1a0-f947-4b7f-9a6e-030dc0b5912b" providerId="ADAL" clId="{08A93A64-0EE5-48BA-A705-09F85DA2EE3A}"/>
    <pc:docChg chg="addSld delSld modSld">
      <pc:chgData name="Pierre CLAVIER" userId="d39ce1a0-f947-4b7f-9a6e-030dc0b5912b" providerId="ADAL" clId="{08A93A64-0EE5-48BA-A705-09F85DA2EE3A}" dt="2026-04-03T14:03:49.912" v="2" actId="2696"/>
      <pc:docMkLst>
        <pc:docMk/>
      </pc:docMkLst>
      <pc:sldChg chg="new del">
        <pc:chgData name="Pierre CLAVIER" userId="d39ce1a0-f947-4b7f-9a6e-030dc0b5912b" providerId="ADAL" clId="{08A93A64-0EE5-48BA-A705-09F85DA2EE3A}" dt="2026-04-03T14:03:49.912" v="2" actId="2696"/>
        <pc:sldMkLst>
          <pc:docMk/>
          <pc:sldMk cId="4228807648" sldId="256"/>
        </pc:sldMkLst>
      </pc:sldChg>
      <pc:sldChg chg="add">
        <pc:chgData name="Pierre CLAVIER" userId="d39ce1a0-f947-4b7f-9a6e-030dc0b5912b" providerId="ADAL" clId="{08A93A64-0EE5-48BA-A705-09F85DA2EE3A}" dt="2026-04-03T14:03:44.775" v="1"/>
        <pc:sldMkLst>
          <pc:docMk/>
          <pc:sldMk cId="0" sldId="260"/>
        </pc:sldMkLst>
      </pc:sldChg>
      <pc:sldChg chg="add">
        <pc:chgData name="Pierre CLAVIER" userId="d39ce1a0-f947-4b7f-9a6e-030dc0b5912b" providerId="ADAL" clId="{08A93A64-0EE5-48BA-A705-09F85DA2EE3A}" dt="2026-04-03T14:03:44.775" v="1"/>
        <pc:sldMkLst>
          <pc:docMk/>
          <pc:sldMk cId="597330832" sldId="302"/>
        </pc:sldMkLst>
      </pc:sldChg>
      <pc:sldChg chg="add">
        <pc:chgData name="Pierre CLAVIER" userId="d39ce1a0-f947-4b7f-9a6e-030dc0b5912b" providerId="ADAL" clId="{08A93A64-0EE5-48BA-A705-09F85DA2EE3A}" dt="2026-04-03T14:03:44.775" v="1"/>
        <pc:sldMkLst>
          <pc:docMk/>
          <pc:sldMk cId="54947768" sldId="32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700EA0-B835-F933-0BBF-E4685B416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A3AB7D-2B28-5328-7813-2DCBC6A82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4AA709-304B-BE0A-CFDD-EF16D94B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8FD-3BCF-49F1-A6E7-B76F70EB7A82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7E0803-93AB-BA00-0452-BC5468AA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945DCD-C486-E1DA-04A9-C2477665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DBBF-16E9-46C3-BD91-13EE0BF2F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05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B78296-670C-F46E-99DE-394CCDD79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0F211B-3D33-7E1B-C201-2C9CC35DC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8C18FC-33C1-B233-D346-5DC800F3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8FD-3BCF-49F1-A6E7-B76F70EB7A82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FD7D06-D230-29B1-9F8C-DDDB8461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F86891-B331-BF2E-7E7F-41504B358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DBBF-16E9-46C3-BD91-13EE0BF2F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52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A822203-E036-49DE-25FF-4DC05D39FB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3B87C1B-EC9B-08DD-125A-D184FE2EF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3F7835-6936-59D7-8F89-C3DA649D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8FD-3BCF-49F1-A6E7-B76F70EB7A82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C3E50D-A5D9-FA02-BA7A-BF887727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99CC32-C437-9F82-3962-3B60ADC5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DBBF-16E9-46C3-BD91-13EE0BF2F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74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1BBF6D-5462-4E27-5577-E49F2750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4D3124-B979-1916-E720-F5FD6A9C4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C77770-B68D-DDA1-1A44-2DAC2C59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8FD-3BCF-49F1-A6E7-B76F70EB7A82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65C859-610F-894B-8DB4-17B21C4B7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FEFDB2-8C84-80F5-DBBF-CDC4DD24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DBBF-16E9-46C3-BD91-13EE0BF2F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0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F31B4-3664-FC59-D12B-C17138E3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937B05-8234-5444-36BC-7500DC793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E9E546-36BA-ABC2-19F4-EC9A2610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8FD-3BCF-49F1-A6E7-B76F70EB7A82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DC2A5A-7036-29BE-352F-4A4B67772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EB35DA-7AD5-7CC6-5844-8C5EED81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DBBF-16E9-46C3-BD91-13EE0BF2F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98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A8031C-88B7-5D7C-D37D-1F9454D7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75C7B6-4A4E-9CD7-2917-4C13B1E7C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ACC942-0852-5B3B-F693-7D4813F88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B392DE-F51E-F816-842A-EA5CC19F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8FD-3BCF-49F1-A6E7-B76F70EB7A82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BC121D-82BF-9FD0-B391-4D3C95B1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6A5493-9776-942F-6B32-2FE5ADC9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DBBF-16E9-46C3-BD91-13EE0BF2F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43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0E4BD-5BFB-4B35-8478-A91F4F2E4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26FF02-D984-71EF-B947-F8F38D569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16B47E-EB41-0345-A7E7-9E78E9A8A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7FD9A9-EB80-33DF-2D79-38628FD301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8BB498E-F8C9-65AB-C105-289F21EA5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1C20968-C011-8DB3-9E7B-48050C8A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8FD-3BCF-49F1-A6E7-B76F70EB7A82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292782F-947B-C644-581B-5374BE0C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97A951-A26A-1E41-D733-E75FA691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DBBF-16E9-46C3-BD91-13EE0BF2F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23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3C62D-FE44-0C18-3864-A2B5D3CB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769FA1D-5801-B1BD-1A9E-BD994BE8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8FD-3BCF-49F1-A6E7-B76F70EB7A82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BD7663-8768-0D85-A4D9-70736110E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EAF313-BD8E-7D52-4ECC-C05067FE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DBBF-16E9-46C3-BD91-13EE0BF2F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56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D7006F-3AF7-C3D8-E182-D1EB68D92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8FD-3BCF-49F1-A6E7-B76F70EB7A82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E7CB87-B42D-216F-6240-5ED5ADBF0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FCB4C7-4187-FB7E-446A-50C813E1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DBBF-16E9-46C3-BD91-13EE0BF2F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57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44A10F-7E13-7269-D7B0-451CAAAD3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7593C2-912F-FCB4-52CF-FD87D6EF3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BD82DC-384E-93D0-B410-F5D36E269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0869E7-8BA1-719D-5512-11CEAED4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8FD-3BCF-49F1-A6E7-B76F70EB7A82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6BC94A-B7D9-34F0-8553-CCA9A1BE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036595-EE0B-56B9-A485-E9DF0D41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DBBF-16E9-46C3-BD91-13EE0BF2F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70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D7100-54B2-E042-B3EA-83910A18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48AE00C-D5EB-5634-3410-864EEC531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5257C9-4E5B-165E-E5EE-417F49700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592AD8-6445-34D5-93DD-2F77A6E02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8FD-3BCF-49F1-A6E7-B76F70EB7A82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247008-6EF4-2E6F-5BD5-5C25CF195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330ACC-3B73-4D55-0820-3E3FD858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DBBF-16E9-46C3-BD91-13EE0BF2F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47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64AF1DE-DE53-211E-B853-27F4AC264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68FD4C-15D7-5FF3-EFA0-75EDCA2B0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11D097-7EDC-838B-116D-4760C6764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61D8FD-3BCF-49F1-A6E7-B76F70EB7A82}" type="datetimeFigureOut">
              <a:rPr lang="fr-FR" smtClean="0"/>
              <a:t>03/04/2026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755FA0-522C-C013-F6A8-5D3AB2665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8879D2-A10C-0359-8CFE-1772E6DC0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9FDBBF-16E9-46C3-BD91-13EE0BF2F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1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88FE726-F3D0-4F91-3BBA-AE61C3B6D976}"/>
              </a:ext>
            </a:extLst>
          </p:cNvPr>
          <p:cNvSpPr txBox="1"/>
          <p:nvPr/>
        </p:nvSpPr>
        <p:spPr>
          <a:xfrm>
            <a:off x="5095614" y="1608010"/>
            <a:ext cx="680394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3">
                    <a:lumMod val="50000"/>
                  </a:schemeClr>
                </a:solidFill>
              </a:rPr>
              <a:t>La randonnée pour lutter contre toutes les formes de précarité et de fragilité</a:t>
            </a:r>
          </a:p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fr-FR" sz="2800" b="1" dirty="0">
                <a:solidFill>
                  <a:schemeClr val="accent3">
                    <a:lumMod val="50000"/>
                  </a:schemeClr>
                </a:solidFill>
              </a:rPr>
              <a:t>Aline Rivet</a:t>
            </a:r>
          </a:p>
          <a:p>
            <a:pPr algn="ctr"/>
            <a:r>
              <a:rPr lang="fr-FR" sz="2800" b="1" dirty="0">
                <a:solidFill>
                  <a:schemeClr val="accent3">
                    <a:lumMod val="50000"/>
                  </a:schemeClr>
                </a:solidFill>
              </a:rPr>
              <a:t>FFRandonnée Yvelines</a:t>
            </a:r>
          </a:p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fr-FR" sz="2800" b="1" dirty="0">
                <a:solidFill>
                  <a:schemeClr val="accent3">
                    <a:lumMod val="50000"/>
                  </a:schemeClr>
                </a:solidFill>
              </a:rPr>
              <a:t>François Cuvelier</a:t>
            </a:r>
          </a:p>
          <a:p>
            <a:pPr algn="ctr"/>
            <a:r>
              <a:rPr lang="fr-FR" sz="2800" b="1" dirty="0">
                <a:solidFill>
                  <a:schemeClr val="accent3">
                    <a:lumMod val="50000"/>
                  </a:schemeClr>
                </a:solidFill>
              </a:rPr>
              <a:t>Vice-président de l’ALEFPA</a:t>
            </a:r>
          </a:p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fr-F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fr-FR" sz="2800" b="1" dirty="0"/>
          </a:p>
          <a:p>
            <a:pPr algn="ctr"/>
            <a:endParaRPr lang="fr-FR" sz="2800" b="1" dirty="0"/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323C0CDE-475A-DEDE-E193-BE9C14C973A8}"/>
              </a:ext>
            </a:extLst>
          </p:cNvPr>
          <p:cNvSpPr/>
          <p:nvPr/>
        </p:nvSpPr>
        <p:spPr>
          <a:xfrm>
            <a:off x="1401676" y="1479820"/>
            <a:ext cx="3526236" cy="218891"/>
          </a:xfrm>
          <a:custGeom>
            <a:avLst/>
            <a:gdLst/>
            <a:ahLst/>
            <a:cxnLst/>
            <a:rect l="l" t="t" r="r" b="b"/>
            <a:pathLst>
              <a:path w="3526236" h="218891">
                <a:moveTo>
                  <a:pt x="0" y="0"/>
                </a:moveTo>
                <a:lnTo>
                  <a:pt x="3526236" y="0"/>
                </a:lnTo>
                <a:lnTo>
                  <a:pt x="3526236" y="218891"/>
                </a:lnTo>
                <a:lnTo>
                  <a:pt x="0" y="218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57" t="-1796197" r="-29176" b="-308134"/>
            </a:stretch>
          </a:blipFill>
        </p:spPr>
        <p:txBody>
          <a:bodyPr/>
          <a:lstStyle/>
          <a:p>
            <a:endParaRPr lang="fr-F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1AC170C-1160-C698-985A-E3EBDE279225}"/>
              </a:ext>
            </a:extLst>
          </p:cNvPr>
          <p:cNvSpPr/>
          <p:nvPr/>
        </p:nvSpPr>
        <p:spPr>
          <a:xfrm>
            <a:off x="1401676" y="1927874"/>
            <a:ext cx="1401154" cy="1394624"/>
          </a:xfrm>
          <a:custGeom>
            <a:avLst/>
            <a:gdLst/>
            <a:ahLst/>
            <a:cxnLst/>
            <a:rect l="l" t="t" r="r" b="b"/>
            <a:pathLst>
              <a:path w="1872802" h="1686037">
                <a:moveTo>
                  <a:pt x="0" y="0"/>
                </a:moveTo>
                <a:lnTo>
                  <a:pt x="1872803" y="0"/>
                </a:lnTo>
                <a:lnTo>
                  <a:pt x="1872803" y="1686038"/>
                </a:lnTo>
                <a:lnTo>
                  <a:pt x="0" y="16860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731" r="-14305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7FA623EC-77C7-D623-9C34-C28DF9F5F126}"/>
              </a:ext>
            </a:extLst>
          </p:cNvPr>
          <p:cNvGrpSpPr/>
          <p:nvPr/>
        </p:nvGrpSpPr>
        <p:grpSpPr>
          <a:xfrm>
            <a:off x="3057513" y="1935683"/>
            <a:ext cx="1406061" cy="1379006"/>
            <a:chOff x="0" y="0"/>
            <a:chExt cx="898106" cy="808748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EDB8CFAD-F689-930F-4919-0BFDC35ADFCC}"/>
                </a:ext>
              </a:extLst>
            </p:cNvPr>
            <p:cNvSpPr/>
            <p:nvPr/>
          </p:nvSpPr>
          <p:spPr>
            <a:xfrm>
              <a:off x="0" y="0"/>
              <a:ext cx="898106" cy="808748"/>
            </a:xfrm>
            <a:custGeom>
              <a:avLst/>
              <a:gdLst/>
              <a:ahLst/>
              <a:cxnLst/>
              <a:rect l="l" t="t" r="r" b="b"/>
              <a:pathLst>
                <a:path w="898106" h="808748">
                  <a:moveTo>
                    <a:pt x="0" y="0"/>
                  </a:moveTo>
                  <a:lnTo>
                    <a:pt x="898106" y="0"/>
                  </a:lnTo>
                  <a:lnTo>
                    <a:pt x="898106" y="808748"/>
                  </a:lnTo>
                  <a:lnTo>
                    <a:pt x="0" y="808748"/>
                  </a:lnTo>
                  <a:close/>
                </a:path>
              </a:pathLst>
            </a:custGeom>
            <a:solidFill>
              <a:srgbClr val="3D5F4D"/>
            </a:solidFill>
            <a:ln w="19050" cap="sq">
              <a:solidFill>
                <a:srgbClr val="3D5F4D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672F5B4F-A853-C7B1-889D-8233CF20DCBF}"/>
                </a:ext>
              </a:extLst>
            </p:cNvPr>
            <p:cNvSpPr txBox="1"/>
            <p:nvPr/>
          </p:nvSpPr>
          <p:spPr>
            <a:xfrm>
              <a:off x="0" y="0"/>
              <a:ext cx="898106" cy="808748"/>
            </a:xfrm>
            <a:prstGeom prst="rect">
              <a:avLst/>
            </a:prstGeom>
          </p:spPr>
          <p:txBody>
            <a:bodyPr lIns="48419" tIns="48419" rIns="48419" bIns="48419" rtlCol="0" anchor="t"/>
            <a:lstStyle/>
            <a:p>
              <a:pPr marL="0" lvl="0" indent="0" algn="l">
                <a:lnSpc>
                  <a:spcPts val="1143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48FC3BC6-726F-0919-3DED-05B0CBA75F68}"/>
              </a:ext>
            </a:extLst>
          </p:cNvPr>
          <p:cNvGrpSpPr/>
          <p:nvPr/>
        </p:nvGrpSpPr>
        <p:grpSpPr>
          <a:xfrm>
            <a:off x="1401676" y="3593169"/>
            <a:ext cx="1401154" cy="1394624"/>
            <a:chOff x="0" y="0"/>
            <a:chExt cx="898335" cy="808748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6B3EDEE-CFAA-9BF2-1FDC-C418EAEF981A}"/>
                </a:ext>
              </a:extLst>
            </p:cNvPr>
            <p:cNvSpPr/>
            <p:nvPr/>
          </p:nvSpPr>
          <p:spPr>
            <a:xfrm>
              <a:off x="0" y="0"/>
              <a:ext cx="898335" cy="808748"/>
            </a:xfrm>
            <a:custGeom>
              <a:avLst/>
              <a:gdLst/>
              <a:ahLst/>
              <a:cxnLst/>
              <a:rect l="l" t="t" r="r" b="b"/>
              <a:pathLst>
                <a:path w="898335" h="808748">
                  <a:moveTo>
                    <a:pt x="0" y="0"/>
                  </a:moveTo>
                  <a:lnTo>
                    <a:pt x="898335" y="0"/>
                  </a:lnTo>
                  <a:lnTo>
                    <a:pt x="898335" y="808748"/>
                  </a:lnTo>
                  <a:lnTo>
                    <a:pt x="0" y="808748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D5F4D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F701EF8C-DF2D-C318-FD7B-4F2A3A686AE6}"/>
                </a:ext>
              </a:extLst>
            </p:cNvPr>
            <p:cNvSpPr txBox="1"/>
            <p:nvPr/>
          </p:nvSpPr>
          <p:spPr>
            <a:xfrm>
              <a:off x="0" y="0"/>
              <a:ext cx="898335" cy="808748"/>
            </a:xfrm>
            <a:prstGeom prst="rect">
              <a:avLst/>
            </a:prstGeom>
          </p:spPr>
          <p:txBody>
            <a:bodyPr lIns="48419" tIns="48419" rIns="48419" bIns="48419" rtlCol="0" anchor="t"/>
            <a:lstStyle/>
            <a:p>
              <a:pPr marL="0" lvl="0" indent="0" algn="l">
                <a:lnSpc>
                  <a:spcPts val="1143"/>
                </a:lnSpc>
              </a:pPr>
              <a:endParaRPr/>
            </a:p>
          </p:txBody>
        </p:sp>
      </p:grpSp>
      <p:sp>
        <p:nvSpPr>
          <p:cNvPr id="11" name="Freeform 14">
            <a:extLst>
              <a:ext uri="{FF2B5EF4-FFF2-40B4-BE49-F238E27FC236}">
                <a16:creationId xmlns:a16="http://schemas.microsoft.com/office/drawing/2014/main" id="{BB1CFFAF-F3AF-6472-DCC4-C0D9D4E4C70A}"/>
              </a:ext>
            </a:extLst>
          </p:cNvPr>
          <p:cNvSpPr/>
          <p:nvPr/>
        </p:nvSpPr>
        <p:spPr>
          <a:xfrm>
            <a:off x="1569378" y="4173556"/>
            <a:ext cx="1065749" cy="233850"/>
          </a:xfrm>
          <a:custGeom>
            <a:avLst/>
            <a:gdLst/>
            <a:ahLst/>
            <a:cxnLst/>
            <a:rect l="l" t="t" r="r" b="b"/>
            <a:pathLst>
              <a:path w="1370549" h="320981">
                <a:moveTo>
                  <a:pt x="0" y="0"/>
                </a:moveTo>
                <a:lnTo>
                  <a:pt x="1370549" y="0"/>
                </a:lnTo>
                <a:lnTo>
                  <a:pt x="1370549" y="320981"/>
                </a:lnTo>
                <a:lnTo>
                  <a:pt x="0" y="3209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C4422643-3AEB-54D5-5078-4B784C72073A}"/>
              </a:ext>
            </a:extLst>
          </p:cNvPr>
          <p:cNvGrpSpPr/>
          <p:nvPr/>
        </p:nvGrpSpPr>
        <p:grpSpPr>
          <a:xfrm>
            <a:off x="3057513" y="3593169"/>
            <a:ext cx="1429056" cy="1394624"/>
            <a:chOff x="0" y="0"/>
            <a:chExt cx="689962" cy="62098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5F4E32F-A9B6-1F21-81E6-CE5E278815A7}"/>
                </a:ext>
              </a:extLst>
            </p:cNvPr>
            <p:cNvSpPr/>
            <p:nvPr/>
          </p:nvSpPr>
          <p:spPr>
            <a:xfrm>
              <a:off x="0" y="0"/>
              <a:ext cx="689962" cy="620980"/>
            </a:xfrm>
            <a:custGeom>
              <a:avLst/>
              <a:gdLst/>
              <a:ahLst/>
              <a:cxnLst/>
              <a:rect l="l" t="t" r="r" b="b"/>
              <a:pathLst>
                <a:path w="689962" h="620980">
                  <a:moveTo>
                    <a:pt x="0" y="0"/>
                  </a:moveTo>
                  <a:lnTo>
                    <a:pt x="689962" y="0"/>
                  </a:lnTo>
                  <a:lnTo>
                    <a:pt x="689962" y="620980"/>
                  </a:lnTo>
                  <a:lnTo>
                    <a:pt x="0" y="620980"/>
                  </a:lnTo>
                  <a:close/>
                </a:path>
              </a:pathLst>
            </a:custGeom>
            <a:blipFill>
              <a:blip r:embed="rId5"/>
              <a:stretch>
                <a:fillRect l="-9597" t="-49435" r="-7492" b="-8184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85061BEC-4F19-E824-2AF0-9118B274A7C4}"/>
              </a:ext>
            </a:extLst>
          </p:cNvPr>
          <p:cNvGrpSpPr/>
          <p:nvPr/>
        </p:nvGrpSpPr>
        <p:grpSpPr>
          <a:xfrm>
            <a:off x="1401676" y="5258464"/>
            <a:ext cx="1401154" cy="1394624"/>
            <a:chOff x="0" y="0"/>
            <a:chExt cx="689767" cy="620980"/>
          </a:xfrm>
        </p:grpSpPr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CA2B0AB-B7E8-C970-3585-766A45B9211C}"/>
                </a:ext>
              </a:extLst>
            </p:cNvPr>
            <p:cNvSpPr/>
            <p:nvPr/>
          </p:nvSpPr>
          <p:spPr>
            <a:xfrm>
              <a:off x="0" y="0"/>
              <a:ext cx="689767" cy="620980"/>
            </a:xfrm>
            <a:custGeom>
              <a:avLst/>
              <a:gdLst/>
              <a:ahLst/>
              <a:cxnLst/>
              <a:rect l="l" t="t" r="r" b="b"/>
              <a:pathLst>
                <a:path w="689767" h="620980">
                  <a:moveTo>
                    <a:pt x="0" y="0"/>
                  </a:moveTo>
                  <a:lnTo>
                    <a:pt x="689767" y="0"/>
                  </a:lnTo>
                  <a:lnTo>
                    <a:pt x="689767" y="620980"/>
                  </a:lnTo>
                  <a:lnTo>
                    <a:pt x="0" y="620980"/>
                  </a:lnTo>
                  <a:close/>
                </a:path>
              </a:pathLst>
            </a:custGeom>
            <a:blipFill>
              <a:blip r:embed="rId6"/>
              <a:stretch>
                <a:fillRect l="-17520" r="-17520"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93E14BB0-A6AA-EAD6-4A6A-0C14253352B9}"/>
              </a:ext>
            </a:extLst>
          </p:cNvPr>
          <p:cNvGrpSpPr/>
          <p:nvPr/>
        </p:nvGrpSpPr>
        <p:grpSpPr>
          <a:xfrm>
            <a:off x="3069011" y="5258464"/>
            <a:ext cx="1406060" cy="1394624"/>
            <a:chOff x="0" y="0"/>
            <a:chExt cx="898106" cy="808748"/>
          </a:xfrm>
        </p:grpSpPr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C4ABDF6C-1A98-C3D0-72BF-909C66FB094A}"/>
                </a:ext>
              </a:extLst>
            </p:cNvPr>
            <p:cNvSpPr/>
            <p:nvPr/>
          </p:nvSpPr>
          <p:spPr>
            <a:xfrm>
              <a:off x="0" y="0"/>
              <a:ext cx="898106" cy="808748"/>
            </a:xfrm>
            <a:custGeom>
              <a:avLst/>
              <a:gdLst/>
              <a:ahLst/>
              <a:cxnLst/>
              <a:rect l="l" t="t" r="r" b="b"/>
              <a:pathLst>
                <a:path w="898106" h="808748">
                  <a:moveTo>
                    <a:pt x="0" y="0"/>
                  </a:moveTo>
                  <a:lnTo>
                    <a:pt x="898106" y="0"/>
                  </a:lnTo>
                  <a:lnTo>
                    <a:pt x="898106" y="808748"/>
                  </a:lnTo>
                  <a:lnTo>
                    <a:pt x="0" y="808748"/>
                  </a:lnTo>
                  <a:close/>
                </a:path>
              </a:pathLst>
            </a:custGeom>
            <a:solidFill>
              <a:srgbClr val="3D5F4D"/>
            </a:solidFill>
            <a:ln w="19050" cap="sq">
              <a:solidFill>
                <a:srgbClr val="3D5F4D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1CADF85-55A6-CEC6-FAF8-5E1850DDA81A}"/>
                </a:ext>
              </a:extLst>
            </p:cNvPr>
            <p:cNvSpPr txBox="1"/>
            <p:nvPr/>
          </p:nvSpPr>
          <p:spPr>
            <a:xfrm>
              <a:off x="0" y="0"/>
              <a:ext cx="898106" cy="808748"/>
            </a:xfrm>
            <a:prstGeom prst="rect">
              <a:avLst/>
            </a:prstGeom>
          </p:spPr>
          <p:txBody>
            <a:bodyPr lIns="48419" tIns="48419" rIns="48419" bIns="48419" rtlCol="0" anchor="t"/>
            <a:lstStyle/>
            <a:p>
              <a:pPr marL="0" lvl="0" indent="0" algn="l">
                <a:lnSpc>
                  <a:spcPts val="1143"/>
                </a:lnSpc>
              </a:pPr>
              <a:endParaRPr/>
            </a:p>
          </p:txBody>
        </p:sp>
      </p:grpSp>
      <p:grpSp>
        <p:nvGrpSpPr>
          <p:cNvPr id="19" name="Group 2">
            <a:extLst>
              <a:ext uri="{FF2B5EF4-FFF2-40B4-BE49-F238E27FC236}">
                <a16:creationId xmlns:a16="http://schemas.microsoft.com/office/drawing/2014/main" id="{D3B2F4F4-1540-0A75-984D-EBAA2F9FFBA7}"/>
              </a:ext>
            </a:extLst>
          </p:cNvPr>
          <p:cNvGrpSpPr/>
          <p:nvPr/>
        </p:nvGrpSpPr>
        <p:grpSpPr>
          <a:xfrm>
            <a:off x="0" y="-40081"/>
            <a:ext cx="12202220" cy="1162603"/>
            <a:chOff x="0" y="0"/>
            <a:chExt cx="3495470" cy="431276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600AE30C-0F5C-7CFD-1B57-C8FCB13A5D3C}"/>
                </a:ext>
              </a:extLst>
            </p:cNvPr>
            <p:cNvSpPr/>
            <p:nvPr/>
          </p:nvSpPr>
          <p:spPr>
            <a:xfrm>
              <a:off x="0" y="0"/>
              <a:ext cx="3495470" cy="431276"/>
            </a:xfrm>
            <a:custGeom>
              <a:avLst/>
              <a:gdLst/>
              <a:ahLst/>
              <a:cxnLst/>
              <a:rect l="l" t="t" r="r" b="b"/>
              <a:pathLst>
                <a:path w="3495470" h="431276">
                  <a:moveTo>
                    <a:pt x="0" y="0"/>
                  </a:moveTo>
                  <a:lnTo>
                    <a:pt x="3495470" y="0"/>
                  </a:lnTo>
                  <a:lnTo>
                    <a:pt x="3495470" y="431276"/>
                  </a:lnTo>
                  <a:lnTo>
                    <a:pt x="0" y="431276"/>
                  </a:lnTo>
                  <a:close/>
                </a:path>
              </a:pathLst>
            </a:custGeom>
            <a:solidFill>
              <a:srgbClr val="3D5F4D"/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4BD72027-240D-F872-1455-86CE77A1DBA6}"/>
                </a:ext>
              </a:extLst>
            </p:cNvPr>
            <p:cNvSpPr txBox="1"/>
            <p:nvPr/>
          </p:nvSpPr>
          <p:spPr>
            <a:xfrm>
              <a:off x="0" y="-28575"/>
              <a:ext cx="3495470" cy="459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7">
            <a:extLst>
              <a:ext uri="{FF2B5EF4-FFF2-40B4-BE49-F238E27FC236}">
                <a16:creationId xmlns:a16="http://schemas.microsoft.com/office/drawing/2014/main" id="{B062EFCE-9AEE-DB26-CA0D-D2A36404D44B}"/>
              </a:ext>
            </a:extLst>
          </p:cNvPr>
          <p:cNvSpPr txBox="1"/>
          <p:nvPr/>
        </p:nvSpPr>
        <p:spPr>
          <a:xfrm>
            <a:off x="1279026" y="275634"/>
            <a:ext cx="9780860" cy="555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  <a:latin typeface="Aharoni" panose="02010803020104030203" pitchFamily="2" charset="-79"/>
                <a:ea typeface="Edo 2"/>
                <a:cs typeface="Aharoni" panose="02010803020104030203" pitchFamily="2" charset="-79"/>
                <a:sym typeface="Edo 2"/>
              </a:rPr>
              <a:t>INCLUSION </a:t>
            </a: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6C583589-837E-8ECF-EEF5-8E92F7AD66CB}"/>
              </a:ext>
            </a:extLst>
          </p:cNvPr>
          <p:cNvSpPr/>
          <p:nvPr/>
        </p:nvSpPr>
        <p:spPr>
          <a:xfrm>
            <a:off x="3424" y="-40081"/>
            <a:ext cx="1418014" cy="2389912"/>
          </a:xfrm>
          <a:custGeom>
            <a:avLst/>
            <a:gdLst/>
            <a:ahLst/>
            <a:cxnLst/>
            <a:rect l="l" t="t" r="r" b="b"/>
            <a:pathLst>
              <a:path w="1418014" h="2389912">
                <a:moveTo>
                  <a:pt x="0" y="0"/>
                </a:moveTo>
                <a:lnTo>
                  <a:pt x="1418014" y="0"/>
                </a:lnTo>
                <a:lnTo>
                  <a:pt x="1418014" y="2389912"/>
                </a:lnTo>
                <a:lnTo>
                  <a:pt x="0" y="23899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33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1128201"/>
            <a:chOff x="0" y="0"/>
            <a:chExt cx="3495470" cy="4312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95470" cy="431276"/>
            </a:xfrm>
            <a:custGeom>
              <a:avLst/>
              <a:gdLst/>
              <a:ahLst/>
              <a:cxnLst/>
              <a:rect l="l" t="t" r="r" b="b"/>
              <a:pathLst>
                <a:path w="3495470" h="431276">
                  <a:moveTo>
                    <a:pt x="0" y="0"/>
                  </a:moveTo>
                  <a:lnTo>
                    <a:pt x="3495470" y="0"/>
                  </a:lnTo>
                  <a:lnTo>
                    <a:pt x="3495470" y="431276"/>
                  </a:lnTo>
                  <a:lnTo>
                    <a:pt x="0" y="431276"/>
                  </a:lnTo>
                  <a:close/>
                </a:path>
              </a:pathLst>
            </a:custGeom>
            <a:solidFill>
              <a:srgbClr val="3D5F4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495470" cy="459851"/>
            </a:xfrm>
            <a:prstGeom prst="rect">
              <a:avLst/>
            </a:prstGeom>
          </p:spPr>
          <p:txBody>
            <a:bodyPr lIns="47625" tIns="47625" rIns="47625" bIns="47625" rtlCol="0" anchor="ctr"/>
            <a:lstStyle/>
            <a:p>
              <a:pPr algn="ctr" defTabSz="857250">
                <a:lnSpc>
                  <a:spcPts val="1838"/>
                </a:lnSpc>
                <a:spcBef>
                  <a:spcPct val="0"/>
                </a:spcBef>
              </a:pPr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8850973" y="6172201"/>
            <a:ext cx="1439775" cy="337193"/>
          </a:xfrm>
          <a:custGeom>
            <a:avLst/>
            <a:gdLst/>
            <a:ahLst/>
            <a:cxnLst/>
            <a:rect l="l" t="t" r="r" b="b"/>
            <a:pathLst>
              <a:path w="1535760" h="359673">
                <a:moveTo>
                  <a:pt x="0" y="0"/>
                </a:moveTo>
                <a:lnTo>
                  <a:pt x="1535760" y="0"/>
                </a:lnTo>
                <a:lnTo>
                  <a:pt x="1535760" y="359673"/>
                </a:lnTo>
                <a:lnTo>
                  <a:pt x="0" y="3596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9799232" y="0"/>
            <a:ext cx="2392768" cy="1489498"/>
          </a:xfrm>
          <a:custGeom>
            <a:avLst/>
            <a:gdLst/>
            <a:ahLst/>
            <a:cxnLst/>
            <a:rect l="l" t="t" r="r" b="b"/>
            <a:pathLst>
              <a:path w="2552286" h="1588798">
                <a:moveTo>
                  <a:pt x="0" y="0"/>
                </a:moveTo>
                <a:lnTo>
                  <a:pt x="2552286" y="0"/>
                </a:lnTo>
                <a:lnTo>
                  <a:pt x="2552286" y="1588798"/>
                </a:lnTo>
                <a:lnTo>
                  <a:pt x="0" y="1588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1524000" y="258790"/>
            <a:ext cx="8357304" cy="519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857250">
              <a:lnSpc>
                <a:spcPts val="420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ea typeface="Edo 2"/>
                <a:cs typeface="Aharoni" panose="02010803020104030203" pitchFamily="2" charset="-79"/>
                <a:sym typeface="Edo 2"/>
              </a:rPr>
              <a:t>CDRP 78 - CHEMINS D’YVELINES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177B48C-955A-08F9-853B-3A4F7B8270E2}"/>
              </a:ext>
            </a:extLst>
          </p:cNvPr>
          <p:cNvSpPr txBox="1"/>
          <p:nvPr/>
        </p:nvSpPr>
        <p:spPr>
          <a:xfrm>
            <a:off x="1524000" y="1357313"/>
            <a:ext cx="9144000" cy="199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7250"/>
            <a:r>
              <a:rPr lang="fr-FR" sz="2250" dirty="0">
                <a:solidFill>
                  <a:prstClr val="black"/>
                </a:solidFill>
                <a:latin typeface="Calibri"/>
              </a:rPr>
              <a:t>	 </a:t>
            </a:r>
            <a:r>
              <a:rPr lang="fr-FR" sz="2250" b="1" dirty="0">
                <a:solidFill>
                  <a:srgbClr val="3D5F4D"/>
                </a:solidFill>
                <a:latin typeface="Calibri"/>
              </a:rPr>
              <a:t>En 2023, Bernard OLLIVIER crée </a:t>
            </a:r>
            <a:r>
              <a:rPr lang="fr-FR" sz="2250" b="1" dirty="0">
                <a:solidFill>
                  <a:srgbClr val="E4322B"/>
                </a:solidFill>
                <a:latin typeface="Calibri"/>
              </a:rPr>
              <a:t>« SEUIL »</a:t>
            </a:r>
          </a:p>
          <a:p>
            <a:pPr defTabSz="857250"/>
            <a:endParaRPr lang="fr-FR" sz="1125" dirty="0">
              <a:solidFill>
                <a:prstClr val="black"/>
              </a:solidFill>
              <a:latin typeface="Calibri"/>
            </a:endParaRPr>
          </a:p>
          <a:p>
            <a:pPr marL="1553766" lvl="3" indent="-267891" defTabSz="857250">
              <a:buFont typeface="Arial" panose="020B0604020202020204" pitchFamily="34" charset="0"/>
              <a:buChar char="•"/>
            </a:pPr>
            <a:r>
              <a:rPr lang="fr-FR" sz="2250" dirty="0">
                <a:solidFill>
                  <a:prstClr val="black"/>
                </a:solidFill>
                <a:latin typeface="Calibri"/>
              </a:rPr>
              <a:t>Prise en charge des jeunes confiés par l’ETAT</a:t>
            </a:r>
          </a:p>
          <a:p>
            <a:pPr marL="1553766" lvl="3" indent="-267891" defTabSz="857250">
              <a:buFont typeface="Arial" panose="020B0604020202020204" pitchFamily="34" charset="0"/>
              <a:buChar char="•"/>
            </a:pPr>
            <a:r>
              <a:rPr lang="fr-FR" sz="2250" dirty="0">
                <a:solidFill>
                  <a:prstClr val="black"/>
                </a:solidFill>
                <a:latin typeface="Calibri"/>
              </a:rPr>
              <a:t>Binôme : Educateur + 1 enfant âgé entre 15 et 18 ans</a:t>
            </a:r>
          </a:p>
          <a:p>
            <a:pPr marL="1553766" lvl="3" indent="-267891" defTabSz="857250">
              <a:buFont typeface="Arial" panose="020B0604020202020204" pitchFamily="34" charset="0"/>
              <a:buChar char="•"/>
            </a:pPr>
            <a:r>
              <a:rPr lang="fr-FR" sz="2250" dirty="0">
                <a:solidFill>
                  <a:prstClr val="black"/>
                </a:solidFill>
                <a:latin typeface="Calibri"/>
              </a:rPr>
              <a:t>Marche : environ 25 km/jour pendant 3 mois</a:t>
            </a:r>
          </a:p>
          <a:p>
            <a:pPr marL="1553766" lvl="3" indent="-267891" defTabSz="857250">
              <a:buFont typeface="Arial" panose="020B0604020202020204" pitchFamily="34" charset="0"/>
              <a:buChar char="•"/>
            </a:pPr>
            <a:r>
              <a:rPr lang="fr-FR" sz="2250" dirty="0">
                <a:solidFill>
                  <a:prstClr val="black"/>
                </a:solidFill>
                <a:latin typeface="Calibri"/>
              </a:rPr>
              <a:t>Objectif : insertion dans la société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E9D7DD0-42C7-357D-987C-C43B9075E2EB}"/>
              </a:ext>
            </a:extLst>
          </p:cNvPr>
          <p:cNvSpPr txBox="1"/>
          <p:nvPr/>
        </p:nvSpPr>
        <p:spPr>
          <a:xfrm>
            <a:off x="1524000" y="3500437"/>
            <a:ext cx="9144000" cy="369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7250"/>
            <a:r>
              <a:rPr lang="fr-FR" sz="2250" dirty="0">
                <a:solidFill>
                  <a:prstClr val="black"/>
                </a:solidFill>
                <a:latin typeface="Calibri"/>
              </a:rPr>
              <a:t>	 </a:t>
            </a:r>
            <a:r>
              <a:rPr lang="fr-FR" sz="2250" b="1" dirty="0">
                <a:solidFill>
                  <a:srgbClr val="3D5F4D"/>
                </a:solidFill>
                <a:latin typeface="Calibri"/>
              </a:rPr>
              <a:t>En 2026, Le Conseil Départemental des Yvelines </a:t>
            </a:r>
            <a:r>
              <a:rPr lang="fr-FR" sz="2250" b="1" dirty="0">
                <a:solidFill>
                  <a:srgbClr val="E4322B"/>
                </a:solidFill>
                <a:latin typeface="Calibri"/>
              </a:rPr>
              <a:t>« Les Chemins 	d’Yvelines »</a:t>
            </a:r>
          </a:p>
          <a:p>
            <a:pPr defTabSz="857250"/>
            <a:endParaRPr lang="fr-FR" sz="938" dirty="0">
              <a:solidFill>
                <a:prstClr val="black"/>
              </a:solidFill>
              <a:latin typeface="Calibri"/>
            </a:endParaRPr>
          </a:p>
          <a:p>
            <a:pPr marL="1553766" lvl="3" indent="-267891" defTabSz="857250">
              <a:buFont typeface="Arial" panose="020B0604020202020204" pitchFamily="34" charset="0"/>
              <a:buChar char="•"/>
            </a:pPr>
            <a:r>
              <a:rPr lang="fr-FR" sz="2250" dirty="0">
                <a:solidFill>
                  <a:prstClr val="black"/>
                </a:solidFill>
                <a:latin typeface="Calibri"/>
              </a:rPr>
              <a:t>7000 enfants sont inscrits dans le dispositif A.S.E (Aide Sociale à l’Enfance)</a:t>
            </a:r>
          </a:p>
          <a:p>
            <a:pPr marL="1553766" lvl="3" indent="-267891" defTabSz="857250">
              <a:buFont typeface="Arial" panose="020B0604020202020204" pitchFamily="34" charset="0"/>
              <a:buChar char="•"/>
            </a:pPr>
            <a:r>
              <a:rPr lang="fr-FR" sz="2250" dirty="0">
                <a:solidFill>
                  <a:prstClr val="black"/>
                </a:solidFill>
                <a:latin typeface="Calibri"/>
              </a:rPr>
              <a:t>3 partenaires</a:t>
            </a:r>
          </a:p>
          <a:p>
            <a:pPr marL="3268266" lvl="7" indent="-267891" defTabSz="857250">
              <a:buFont typeface="Wingdings" panose="05000000000000000000" pitchFamily="2" charset="2"/>
              <a:buChar char="ü"/>
            </a:pPr>
            <a:r>
              <a:rPr lang="fr-FR" sz="2250" dirty="0">
                <a:solidFill>
                  <a:prstClr val="black"/>
                </a:solidFill>
                <a:latin typeface="Calibri"/>
              </a:rPr>
              <a:t>Conseil Départemental des Yvelines</a:t>
            </a:r>
          </a:p>
          <a:p>
            <a:pPr marL="3268266" lvl="7" indent="-267891" defTabSz="857250">
              <a:buFont typeface="Wingdings" panose="05000000000000000000" pitchFamily="2" charset="2"/>
              <a:buChar char="ü"/>
            </a:pPr>
            <a:r>
              <a:rPr lang="fr-FR" sz="2250" dirty="0">
                <a:solidFill>
                  <a:prstClr val="black"/>
                </a:solidFill>
                <a:latin typeface="Calibri"/>
              </a:rPr>
              <a:t>Association « Parrains par mille »</a:t>
            </a:r>
          </a:p>
          <a:p>
            <a:pPr marL="3268266" lvl="7" indent="-267891" defTabSz="857250">
              <a:buFont typeface="Wingdings" panose="05000000000000000000" pitchFamily="2" charset="2"/>
              <a:buChar char="ü"/>
            </a:pPr>
            <a:r>
              <a:rPr lang="fr-FR" sz="2250" dirty="0">
                <a:solidFill>
                  <a:prstClr val="black"/>
                </a:solidFill>
                <a:latin typeface="Calibri"/>
              </a:rPr>
              <a:t>CDRP 78</a:t>
            </a:r>
          </a:p>
          <a:p>
            <a:pPr marL="1553766" lvl="3" indent="-267891" defTabSz="857250">
              <a:buFont typeface="Arial" panose="020B0604020202020204" pitchFamily="34" charset="0"/>
              <a:buChar char="•"/>
            </a:pPr>
            <a:endParaRPr lang="fr-FR" sz="2250" dirty="0">
              <a:solidFill>
                <a:prstClr val="black"/>
              </a:solidFill>
              <a:latin typeface="Calibri"/>
            </a:endParaRPr>
          </a:p>
          <a:p>
            <a:pPr defTabSz="857250"/>
            <a:endParaRPr lang="fr-FR" sz="22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9D1173E-0E5E-6FE3-23FE-9A91463DBE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3" y="3357563"/>
            <a:ext cx="338006" cy="5339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C59CF82-26F0-36DB-373D-14C2485D2A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3" y="1180548"/>
            <a:ext cx="338006" cy="53395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AD48677-900F-6176-D1E0-377A25A88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5904756"/>
            <a:ext cx="2000250" cy="9532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E28AB-5106-CEE6-DCA9-5F8FCC5C6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59E1404-40A3-ED91-00EA-0506F6967576}"/>
              </a:ext>
            </a:extLst>
          </p:cNvPr>
          <p:cNvGrpSpPr/>
          <p:nvPr/>
        </p:nvGrpSpPr>
        <p:grpSpPr>
          <a:xfrm>
            <a:off x="0" y="-7206"/>
            <a:ext cx="12192000" cy="1128201"/>
            <a:chOff x="0" y="0"/>
            <a:chExt cx="3495470" cy="43127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BEC932C-3D1D-A6EE-43D2-13FDCE67A95F}"/>
                </a:ext>
              </a:extLst>
            </p:cNvPr>
            <p:cNvSpPr/>
            <p:nvPr/>
          </p:nvSpPr>
          <p:spPr>
            <a:xfrm>
              <a:off x="0" y="0"/>
              <a:ext cx="3495470" cy="431276"/>
            </a:xfrm>
            <a:custGeom>
              <a:avLst/>
              <a:gdLst/>
              <a:ahLst/>
              <a:cxnLst/>
              <a:rect l="l" t="t" r="r" b="b"/>
              <a:pathLst>
                <a:path w="3495470" h="431276">
                  <a:moveTo>
                    <a:pt x="0" y="0"/>
                  </a:moveTo>
                  <a:lnTo>
                    <a:pt x="3495470" y="0"/>
                  </a:lnTo>
                  <a:lnTo>
                    <a:pt x="3495470" y="431276"/>
                  </a:lnTo>
                  <a:lnTo>
                    <a:pt x="0" y="431276"/>
                  </a:lnTo>
                  <a:close/>
                </a:path>
              </a:pathLst>
            </a:custGeom>
            <a:solidFill>
              <a:srgbClr val="3D5F4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8C7D275-52CA-4195-8C32-583CA4E6516E}"/>
                </a:ext>
              </a:extLst>
            </p:cNvPr>
            <p:cNvSpPr txBox="1"/>
            <p:nvPr/>
          </p:nvSpPr>
          <p:spPr>
            <a:xfrm>
              <a:off x="0" y="-28575"/>
              <a:ext cx="3495470" cy="459851"/>
            </a:xfrm>
            <a:prstGeom prst="rect">
              <a:avLst/>
            </a:prstGeom>
          </p:spPr>
          <p:txBody>
            <a:bodyPr lIns="47625" tIns="47625" rIns="47625" bIns="47625" rtlCol="0" anchor="ctr"/>
            <a:lstStyle/>
            <a:p>
              <a:pPr algn="ctr" defTabSz="857250">
                <a:lnSpc>
                  <a:spcPts val="1838"/>
                </a:lnSpc>
                <a:spcBef>
                  <a:spcPct val="0"/>
                </a:spcBef>
              </a:pPr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8E3FDC2F-ABEB-9920-7041-16D360F7F44D}"/>
              </a:ext>
            </a:extLst>
          </p:cNvPr>
          <p:cNvSpPr/>
          <p:nvPr/>
        </p:nvSpPr>
        <p:spPr>
          <a:xfrm>
            <a:off x="8850973" y="6172201"/>
            <a:ext cx="1439775" cy="337193"/>
          </a:xfrm>
          <a:custGeom>
            <a:avLst/>
            <a:gdLst/>
            <a:ahLst/>
            <a:cxnLst/>
            <a:rect l="l" t="t" r="r" b="b"/>
            <a:pathLst>
              <a:path w="1535760" h="359673">
                <a:moveTo>
                  <a:pt x="0" y="0"/>
                </a:moveTo>
                <a:lnTo>
                  <a:pt x="1535760" y="0"/>
                </a:lnTo>
                <a:lnTo>
                  <a:pt x="1535760" y="359673"/>
                </a:lnTo>
                <a:lnTo>
                  <a:pt x="0" y="3596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995EED1-E08E-DE4F-A372-E549AE42D994}"/>
              </a:ext>
            </a:extLst>
          </p:cNvPr>
          <p:cNvSpPr/>
          <p:nvPr/>
        </p:nvSpPr>
        <p:spPr>
          <a:xfrm>
            <a:off x="9799232" y="5140"/>
            <a:ext cx="2392768" cy="1489498"/>
          </a:xfrm>
          <a:custGeom>
            <a:avLst/>
            <a:gdLst/>
            <a:ahLst/>
            <a:cxnLst/>
            <a:rect l="l" t="t" r="r" b="b"/>
            <a:pathLst>
              <a:path w="2552286" h="1588798">
                <a:moveTo>
                  <a:pt x="0" y="0"/>
                </a:moveTo>
                <a:lnTo>
                  <a:pt x="2552286" y="0"/>
                </a:lnTo>
                <a:lnTo>
                  <a:pt x="2552286" y="1588798"/>
                </a:lnTo>
                <a:lnTo>
                  <a:pt x="0" y="1588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436937E-9EED-A7C8-1630-3966782B74D2}"/>
              </a:ext>
            </a:extLst>
          </p:cNvPr>
          <p:cNvSpPr txBox="1"/>
          <p:nvPr/>
        </p:nvSpPr>
        <p:spPr>
          <a:xfrm>
            <a:off x="1651461" y="258408"/>
            <a:ext cx="8639287" cy="519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57250">
              <a:lnSpc>
                <a:spcPts val="4200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Aharoni" panose="02010803020104030203" pitchFamily="2" charset="-79"/>
                <a:ea typeface="Edo 2"/>
                <a:cs typeface="Aharoni" panose="02010803020104030203" pitchFamily="2" charset="-79"/>
                <a:sym typeface="Edo 2"/>
              </a:rPr>
              <a:t>CDRP 78 - CHEMINS D’YVELINES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C4A45AB-1CC6-4A6F-1271-CB7473B26417}"/>
              </a:ext>
            </a:extLst>
          </p:cNvPr>
          <p:cNvSpPr txBox="1"/>
          <p:nvPr/>
        </p:nvSpPr>
        <p:spPr>
          <a:xfrm>
            <a:off x="1524000" y="1275885"/>
            <a:ext cx="571500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7250"/>
            <a:r>
              <a:rPr lang="fr-FR" sz="2250" b="1" dirty="0">
                <a:solidFill>
                  <a:srgbClr val="3D5F4D"/>
                </a:solidFill>
                <a:latin typeface="Calibri"/>
              </a:rPr>
              <a:t>EXPERIMENTATION</a:t>
            </a:r>
          </a:p>
          <a:p>
            <a:pPr marL="321469" indent="-321469" defTabSz="857250">
              <a:buFont typeface="Arial" panose="020B0604020202020204" pitchFamily="34" charset="0"/>
              <a:buChar char="•"/>
            </a:pPr>
            <a:r>
              <a:rPr lang="fr-FR" sz="2250" dirty="0">
                <a:solidFill>
                  <a:prstClr val="black"/>
                </a:solidFill>
                <a:latin typeface="Calibri"/>
              </a:rPr>
              <a:t>Randonnée d’une journée/mois, pendant 6 mois - </a:t>
            </a:r>
            <a:r>
              <a:rPr lang="fr-FR" sz="2250" b="1" dirty="0">
                <a:solidFill>
                  <a:srgbClr val="3D5F4D"/>
                </a:solidFill>
                <a:latin typeface="Calibri"/>
              </a:rPr>
              <a:t>Journée test 4/03/26 – PNR Chevreuse</a:t>
            </a:r>
          </a:p>
          <a:p>
            <a:pPr marL="321469" indent="-321469" defTabSz="857250">
              <a:buFont typeface="Arial" panose="020B0604020202020204" pitchFamily="34" charset="0"/>
              <a:buChar char="•"/>
            </a:pPr>
            <a:r>
              <a:rPr lang="fr-FR" sz="2250" dirty="0">
                <a:solidFill>
                  <a:prstClr val="black"/>
                </a:solidFill>
                <a:latin typeface="Calibri"/>
              </a:rPr>
              <a:t>3 groupes de 20 personnes</a:t>
            </a:r>
          </a:p>
          <a:p>
            <a:pPr marL="321469" indent="-321469" defTabSz="857250">
              <a:buFont typeface="Arial" panose="020B0604020202020204" pitchFamily="34" charset="0"/>
              <a:buChar char="•"/>
            </a:pPr>
            <a:r>
              <a:rPr lang="fr-FR" sz="2250" dirty="0">
                <a:solidFill>
                  <a:prstClr val="black"/>
                </a:solidFill>
                <a:latin typeface="Calibri"/>
              </a:rPr>
              <a:t>Educateurs, jeunes de 12 à 18 ans, « Parrains pour mille » + CDRP 78 + clubs de proximité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EDA7300-B78C-6A62-872C-0B4952EBDC40}"/>
              </a:ext>
            </a:extLst>
          </p:cNvPr>
          <p:cNvSpPr txBox="1"/>
          <p:nvPr/>
        </p:nvSpPr>
        <p:spPr>
          <a:xfrm>
            <a:off x="5738812" y="3929062"/>
            <a:ext cx="49291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7250"/>
            <a:r>
              <a:rPr lang="fr-FR" sz="2250" b="1" dirty="0">
                <a:solidFill>
                  <a:srgbClr val="3D5F4D"/>
                </a:solidFill>
                <a:latin typeface="Calibri"/>
              </a:rPr>
              <a:t>ITINERANCE</a:t>
            </a:r>
          </a:p>
          <a:p>
            <a:pPr marL="321469" indent="-321469" defTabSz="857250">
              <a:buFont typeface="Arial" panose="020B0604020202020204" pitchFamily="34" charset="0"/>
              <a:buChar char="•"/>
            </a:pPr>
            <a:r>
              <a:rPr lang="fr-FR" sz="2250" dirty="0">
                <a:solidFill>
                  <a:prstClr val="black"/>
                </a:solidFill>
                <a:latin typeface="Calibri"/>
              </a:rPr>
              <a:t>3-5 jours avec hébergements</a:t>
            </a:r>
          </a:p>
          <a:p>
            <a:pPr marL="321469" indent="-321469" defTabSz="857250">
              <a:buFont typeface="Arial" panose="020B0604020202020204" pitchFamily="34" charset="0"/>
              <a:buChar char="•"/>
            </a:pPr>
            <a:r>
              <a:rPr lang="fr-FR" sz="2250" dirty="0">
                <a:solidFill>
                  <a:prstClr val="black"/>
                </a:solidFill>
                <a:latin typeface="Calibri"/>
              </a:rPr>
              <a:t>Binôme avec les jeunes volontaires + professionnels de l’enfance, formés par le CDRP 78</a:t>
            </a:r>
          </a:p>
          <a:p>
            <a:pPr marL="321469" indent="-321469" defTabSz="857250">
              <a:buFont typeface="Arial" panose="020B0604020202020204" pitchFamily="34" charset="0"/>
              <a:buChar char="•"/>
            </a:pPr>
            <a:r>
              <a:rPr lang="fr-FR" sz="2250" dirty="0">
                <a:solidFill>
                  <a:prstClr val="black"/>
                </a:solidFill>
                <a:latin typeface="Calibri"/>
              </a:rPr>
              <a:t>Cheminements définis par le CDRP 78</a:t>
            </a:r>
          </a:p>
          <a:p>
            <a:pPr marL="1553766" lvl="3" indent="-267891" defTabSz="857250">
              <a:buFont typeface="Arial" panose="020B0604020202020204" pitchFamily="34" charset="0"/>
              <a:buChar char="•"/>
            </a:pPr>
            <a:endParaRPr lang="fr-FR" sz="2250" dirty="0">
              <a:solidFill>
                <a:prstClr val="black"/>
              </a:solidFill>
              <a:latin typeface="Calibri"/>
            </a:endParaRPr>
          </a:p>
          <a:p>
            <a:pPr defTabSz="857250"/>
            <a:endParaRPr lang="fr-FR" sz="22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C76C9E6-4AA5-B59B-4D19-EE28EED85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5904756"/>
            <a:ext cx="2000250" cy="9532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4F61A9A-5B5E-C59B-5679-69AC3701BB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06" y="1747906"/>
            <a:ext cx="3143250" cy="235743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6D367DE-6506-6A7D-F284-ABE001353A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1792" r="1404" b="10713"/>
          <a:stretch>
            <a:fillRect/>
          </a:stretch>
        </p:blipFill>
        <p:spPr>
          <a:xfrm>
            <a:off x="1651461" y="3860600"/>
            <a:ext cx="3587289" cy="199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77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Grand écran</PresentationFormat>
  <Paragraphs>37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Aharoni</vt:lpstr>
      <vt:lpstr>Aptos</vt:lpstr>
      <vt:lpstr>Aptos Display</vt:lpstr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Pierre CLAVIER</dc:creator>
  <cp:lastModifiedBy>Pierre CLAVIER</cp:lastModifiedBy>
  <cp:revision>1</cp:revision>
  <dcterms:created xsi:type="dcterms:W3CDTF">2026-04-03T14:03:34Z</dcterms:created>
  <dcterms:modified xsi:type="dcterms:W3CDTF">2026-04-03T14:03:54Z</dcterms:modified>
</cp:coreProperties>
</file>